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3232" autoAdjust="0"/>
  </p:normalViewPr>
  <p:slideViewPr>
    <p:cSldViewPr snapToObjects="1">
      <p:cViewPr varScale="1">
        <p:scale>
          <a:sx n="110" d="100"/>
          <a:sy n="110" d="100"/>
        </p:scale>
        <p:origin x="-17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7716063" cy="77716063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357" cy="480547"/>
          </a:xfrm>
          <a:prstGeom prst="rect">
            <a:avLst/>
          </a:prstGeom>
        </p:spPr>
        <p:txBody>
          <a:bodyPr vert="horz" lIns="93790" tIns="46895" rIns="93790" bIns="4689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209" y="0"/>
            <a:ext cx="3170357" cy="480547"/>
          </a:xfrm>
          <a:prstGeom prst="rect">
            <a:avLst/>
          </a:prstGeom>
        </p:spPr>
        <p:txBody>
          <a:bodyPr vert="horz" lIns="93790" tIns="46895" rIns="93790" bIns="46895" rtlCol="0"/>
          <a:lstStyle>
            <a:lvl1pPr algn="r">
              <a:defRPr sz="1200"/>
            </a:lvl1pPr>
          </a:lstStyle>
          <a:p>
            <a:fld id="{886B12FE-EBA7-463E-8351-D3C7B0C91A27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8888" y="720725"/>
            <a:ext cx="4797425" cy="3598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790" tIns="46895" rIns="93790" bIns="4689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0867" y="4560328"/>
            <a:ext cx="5853468" cy="4320052"/>
          </a:xfrm>
          <a:prstGeom prst="rect">
            <a:avLst/>
          </a:prstGeom>
        </p:spPr>
        <p:txBody>
          <a:bodyPr vert="horz" lIns="93790" tIns="46895" rIns="93790" bIns="4689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030"/>
            <a:ext cx="3170357" cy="480547"/>
          </a:xfrm>
          <a:prstGeom prst="rect">
            <a:avLst/>
          </a:prstGeom>
        </p:spPr>
        <p:txBody>
          <a:bodyPr vert="horz" lIns="93790" tIns="46895" rIns="93790" bIns="4689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209" y="9119030"/>
            <a:ext cx="3170357" cy="480547"/>
          </a:xfrm>
          <a:prstGeom prst="rect">
            <a:avLst/>
          </a:prstGeom>
        </p:spPr>
        <p:txBody>
          <a:bodyPr vert="horz" lIns="93790" tIns="46895" rIns="93790" bIns="46895" rtlCol="0" anchor="b"/>
          <a:lstStyle>
            <a:lvl1pPr algn="r">
              <a:defRPr sz="1200"/>
            </a:lvl1pPr>
          </a:lstStyle>
          <a:p>
            <a:fld id="{BF5FF93C-F523-4B31-A7DA-9059405F4F2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err="1" smtClean="0"/>
              <a:t>Powerpoint</a:t>
            </a:r>
            <a:r>
              <a:rPr lang="en-US" smtClean="0"/>
              <a:t> recreation</a:t>
            </a:r>
            <a:r>
              <a:rPr lang="en-US" baseline="0" smtClean="0"/>
              <a:t> courtesy of www.ppcair.com from EPA-650/2-74-132 – July 1972 . </a:t>
            </a:r>
            <a:r>
              <a:rPr lang="en-US" baseline="0" err="1" smtClean="0"/>
              <a:t>Enviornmental</a:t>
            </a:r>
            <a:r>
              <a:rPr lang="en-US" baseline="0" smtClean="0"/>
              <a:t> Protection Technology Series: An Electrostatic Precipitator Performance Model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5FF93C-F523-4B31-A7DA-9059405F4F22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B81ED-5698-4B93-BBE6-2EEC6652C305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51293-DFB2-4322-81BB-F29A7DF992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B81ED-5698-4B93-BBE6-2EEC6652C305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51293-DFB2-4322-81BB-F29A7DF992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B81ED-5698-4B93-BBE6-2EEC6652C305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51293-DFB2-4322-81BB-F29A7DF992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B81ED-5698-4B93-BBE6-2EEC6652C305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51293-DFB2-4322-81BB-F29A7DF992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B81ED-5698-4B93-BBE6-2EEC6652C305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51293-DFB2-4322-81BB-F29A7DF992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B81ED-5698-4B93-BBE6-2EEC6652C305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51293-DFB2-4322-81BB-F29A7DF992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B81ED-5698-4B93-BBE6-2EEC6652C305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51293-DFB2-4322-81BB-F29A7DF992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B81ED-5698-4B93-BBE6-2EEC6652C305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51293-DFB2-4322-81BB-F29A7DF992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B81ED-5698-4B93-BBE6-2EEC6652C305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51293-DFB2-4322-81BB-F29A7DF992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B81ED-5698-4B93-BBE6-2EEC6652C305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51293-DFB2-4322-81BB-F29A7DF992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B81ED-5698-4B93-BBE6-2EEC6652C305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51293-DFB2-4322-81BB-F29A7DF992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3B81ED-5698-4B93-BBE6-2EEC6652C305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E51293-DFB2-4322-81BB-F29A7DF992F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38300" y="457199"/>
            <a:ext cx="990600" cy="838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smtClean="0">
                <a:solidFill>
                  <a:schemeClr val="tx1"/>
                </a:solidFill>
              </a:rPr>
              <a:t>Corona Generation</a:t>
            </a:r>
            <a:endParaRPr lang="en-US" sz="90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457199"/>
            <a:ext cx="12573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900" smtClean="0">
                <a:solidFill>
                  <a:schemeClr val="tx1"/>
                </a:solidFill>
              </a:rPr>
              <a:t>Wire Radius</a:t>
            </a:r>
          </a:p>
          <a:p>
            <a:pPr algn="r"/>
            <a:r>
              <a:rPr lang="en-US" sz="900" smtClean="0">
                <a:solidFill>
                  <a:schemeClr val="tx1"/>
                </a:solidFill>
              </a:rPr>
              <a:t>Collector Radius</a:t>
            </a:r>
          </a:p>
          <a:p>
            <a:pPr algn="r"/>
            <a:r>
              <a:rPr lang="en-US" sz="900" smtClean="0">
                <a:solidFill>
                  <a:schemeClr val="tx1"/>
                </a:solidFill>
              </a:rPr>
              <a:t>Wire Roughness</a:t>
            </a:r>
          </a:p>
          <a:p>
            <a:pPr algn="r"/>
            <a:r>
              <a:rPr lang="en-US" sz="900" smtClean="0">
                <a:solidFill>
                  <a:schemeClr val="tx1"/>
                </a:solidFill>
              </a:rPr>
              <a:t>Secondary Emission</a:t>
            </a:r>
          </a:p>
          <a:p>
            <a:pPr algn="r"/>
            <a:r>
              <a:rPr lang="en-US" sz="900" smtClean="0">
                <a:solidFill>
                  <a:schemeClr val="tx1"/>
                </a:solidFill>
              </a:rPr>
              <a:t>Avalanche Coefficient</a:t>
            </a:r>
          </a:p>
          <a:p>
            <a:pPr algn="r"/>
            <a:r>
              <a:rPr lang="en-US" sz="900" smtClean="0">
                <a:solidFill>
                  <a:schemeClr val="tx1"/>
                </a:solidFill>
              </a:rPr>
              <a:t>Ionizing Radiation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114300" y="2214680"/>
            <a:ext cx="1143000" cy="5297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900" smtClean="0">
                <a:solidFill>
                  <a:schemeClr val="tx1"/>
                </a:solidFill>
              </a:rPr>
              <a:t>Electronegative Gas</a:t>
            </a:r>
          </a:p>
        </p:txBody>
      </p:sp>
      <p:sp>
        <p:nvSpPr>
          <p:cNvPr id="7" name="Rectangle 6"/>
          <p:cNvSpPr/>
          <p:nvPr/>
        </p:nvSpPr>
        <p:spPr>
          <a:xfrm>
            <a:off x="117035" y="3638549"/>
            <a:ext cx="1143000" cy="1066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900" smtClean="0">
                <a:solidFill>
                  <a:schemeClr val="tx1"/>
                </a:solidFill>
              </a:rPr>
              <a:t>Applied voltage</a:t>
            </a:r>
          </a:p>
          <a:p>
            <a:pPr algn="r"/>
            <a:r>
              <a:rPr lang="en-US" sz="900" smtClean="0">
                <a:solidFill>
                  <a:schemeClr val="tx1"/>
                </a:solidFill>
              </a:rPr>
              <a:t>Gas Density</a:t>
            </a:r>
          </a:p>
          <a:p>
            <a:pPr algn="r"/>
            <a:r>
              <a:rPr lang="en-US" sz="900" smtClean="0">
                <a:solidFill>
                  <a:schemeClr val="tx1"/>
                </a:solidFill>
              </a:rPr>
              <a:t>Ion Mobility</a:t>
            </a:r>
          </a:p>
          <a:p>
            <a:pPr algn="r"/>
            <a:r>
              <a:rPr lang="en-US" sz="900" smtClean="0">
                <a:solidFill>
                  <a:schemeClr val="tx1"/>
                </a:solidFill>
              </a:rPr>
              <a:t>Dust Thickness</a:t>
            </a:r>
          </a:p>
          <a:p>
            <a:pPr algn="r"/>
            <a:r>
              <a:rPr lang="en-US" sz="900" err="1" smtClean="0">
                <a:solidFill>
                  <a:schemeClr val="tx1"/>
                </a:solidFill>
              </a:rPr>
              <a:t>Sectionalization</a:t>
            </a:r>
            <a:endParaRPr lang="en-US" sz="900" smtClean="0">
              <a:solidFill>
                <a:schemeClr val="tx1"/>
              </a:solidFill>
            </a:endParaRPr>
          </a:p>
          <a:p>
            <a:pPr algn="r"/>
            <a:r>
              <a:rPr lang="en-US" sz="900" smtClean="0">
                <a:solidFill>
                  <a:schemeClr val="tx1"/>
                </a:solidFill>
              </a:rPr>
              <a:t>Collection Area</a:t>
            </a:r>
          </a:p>
          <a:p>
            <a:pPr algn="r"/>
            <a:r>
              <a:rPr lang="en-US" sz="900" smtClean="0">
                <a:solidFill>
                  <a:schemeClr val="tx1"/>
                </a:solidFill>
              </a:rPr>
              <a:t>Wire Radius</a:t>
            </a:r>
          </a:p>
          <a:p>
            <a:pPr algn="r"/>
            <a:r>
              <a:rPr lang="en-US" sz="900" smtClean="0">
                <a:solidFill>
                  <a:schemeClr val="tx1"/>
                </a:solidFill>
              </a:rPr>
              <a:t>Collector Radius</a:t>
            </a:r>
          </a:p>
        </p:txBody>
      </p:sp>
      <p:sp>
        <p:nvSpPr>
          <p:cNvPr id="8" name="Rectangle 7"/>
          <p:cNvSpPr/>
          <p:nvPr/>
        </p:nvSpPr>
        <p:spPr>
          <a:xfrm>
            <a:off x="114300" y="4876799"/>
            <a:ext cx="1143000" cy="1066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900" smtClean="0">
                <a:solidFill>
                  <a:schemeClr val="tx1"/>
                </a:solidFill>
              </a:rPr>
              <a:t>Particle Size</a:t>
            </a:r>
          </a:p>
          <a:p>
            <a:pPr algn="r"/>
            <a:r>
              <a:rPr lang="en-US" sz="900" smtClean="0">
                <a:solidFill>
                  <a:schemeClr val="tx1"/>
                </a:solidFill>
              </a:rPr>
              <a:t>Dielectric Constant</a:t>
            </a:r>
          </a:p>
          <a:p>
            <a:pPr algn="r"/>
            <a:r>
              <a:rPr lang="en-US" sz="900" smtClean="0">
                <a:solidFill>
                  <a:schemeClr val="tx1"/>
                </a:solidFill>
              </a:rPr>
              <a:t>Time</a:t>
            </a:r>
          </a:p>
          <a:p>
            <a:pPr algn="r"/>
            <a:r>
              <a:rPr lang="en-US" sz="900" smtClean="0">
                <a:solidFill>
                  <a:schemeClr val="tx1"/>
                </a:solidFill>
              </a:rPr>
              <a:t>Temperature</a:t>
            </a:r>
          </a:p>
          <a:p>
            <a:pPr algn="r"/>
            <a:r>
              <a:rPr lang="en-US" sz="900" smtClean="0">
                <a:solidFill>
                  <a:schemeClr val="tx1"/>
                </a:solidFill>
              </a:rPr>
              <a:t>Dust Load</a:t>
            </a:r>
          </a:p>
          <a:p>
            <a:pPr algn="r"/>
            <a:r>
              <a:rPr lang="en-US" sz="900" smtClean="0">
                <a:solidFill>
                  <a:schemeClr val="tx1"/>
                </a:solidFill>
              </a:rPr>
              <a:t>Gas &amp; dust</a:t>
            </a:r>
          </a:p>
          <a:p>
            <a:pPr algn="r"/>
            <a:r>
              <a:rPr lang="en-US" sz="900" smtClean="0">
                <a:solidFill>
                  <a:schemeClr val="tx1"/>
                </a:solidFill>
              </a:rPr>
              <a:t>Ion Velocity</a:t>
            </a:r>
          </a:p>
        </p:txBody>
      </p:sp>
      <p:cxnSp>
        <p:nvCxnSpPr>
          <p:cNvPr id="12" name="Straight Arrow Connector 11"/>
          <p:cNvCxnSpPr>
            <a:endCxn id="117" idx="1"/>
          </p:cNvCxnSpPr>
          <p:nvPr/>
        </p:nvCxnSpPr>
        <p:spPr>
          <a:xfrm flipV="1">
            <a:off x="4076700" y="3952873"/>
            <a:ext cx="685800" cy="9526"/>
          </a:xfrm>
          <a:prstGeom prst="straightConnector1">
            <a:avLst/>
          </a:prstGeom>
          <a:ln>
            <a:headEnd type="arrow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1638300" y="2137259"/>
            <a:ext cx="990600" cy="60715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smtClean="0">
                <a:solidFill>
                  <a:schemeClr val="tx1"/>
                </a:solidFill>
              </a:rPr>
              <a:t>Negative Ion Formation</a:t>
            </a:r>
            <a:endParaRPr lang="en-US" sz="900">
              <a:solidFill>
                <a:schemeClr val="tx1"/>
              </a:solidFill>
            </a:endParaRPr>
          </a:p>
        </p:txBody>
      </p:sp>
      <p:cxnSp>
        <p:nvCxnSpPr>
          <p:cNvPr id="14" name="Straight Arrow Connector 13"/>
          <p:cNvCxnSpPr>
            <a:endCxn id="36" idx="1"/>
          </p:cNvCxnSpPr>
          <p:nvPr/>
        </p:nvCxnSpPr>
        <p:spPr>
          <a:xfrm>
            <a:off x="2476500" y="1676399"/>
            <a:ext cx="7620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1638300" y="3648073"/>
            <a:ext cx="990600" cy="61912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smtClean="0">
                <a:solidFill>
                  <a:schemeClr val="tx1"/>
                </a:solidFill>
              </a:rPr>
              <a:t>Electric</a:t>
            </a:r>
          </a:p>
          <a:p>
            <a:pPr algn="ctr"/>
            <a:r>
              <a:rPr lang="en-US" sz="900" smtClean="0">
                <a:solidFill>
                  <a:schemeClr val="tx1"/>
                </a:solidFill>
              </a:rPr>
              <a:t>Field</a:t>
            </a:r>
            <a:endParaRPr lang="en-US" sz="90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638300" y="5029199"/>
            <a:ext cx="990600" cy="838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smtClean="0">
                <a:solidFill>
                  <a:schemeClr val="tx1"/>
                </a:solidFill>
              </a:rPr>
              <a:t>Particle</a:t>
            </a:r>
          </a:p>
          <a:p>
            <a:pPr algn="ctr"/>
            <a:r>
              <a:rPr lang="en-US" sz="900" smtClean="0">
                <a:solidFill>
                  <a:schemeClr val="tx1"/>
                </a:solidFill>
              </a:rPr>
              <a:t>Charging</a:t>
            </a:r>
            <a:endParaRPr lang="en-US" sz="900">
              <a:solidFill>
                <a:schemeClr val="tx1"/>
              </a:solidFill>
            </a:endParaRPr>
          </a:p>
        </p:txBody>
      </p:sp>
      <p:cxnSp>
        <p:nvCxnSpPr>
          <p:cNvPr id="18" name="Straight Arrow Connector 17"/>
          <p:cNvCxnSpPr>
            <a:endCxn id="17" idx="1"/>
          </p:cNvCxnSpPr>
          <p:nvPr/>
        </p:nvCxnSpPr>
        <p:spPr>
          <a:xfrm>
            <a:off x="1257300" y="5448299"/>
            <a:ext cx="3810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2476500" y="1295399"/>
            <a:ext cx="0" cy="841860"/>
          </a:xfrm>
          <a:prstGeom prst="straightConnector1">
            <a:avLst/>
          </a:prstGeom>
          <a:ln>
            <a:headEnd type="arrow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3695700" y="3505199"/>
            <a:ext cx="0" cy="838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13" idx="2"/>
            <a:endCxn id="15" idx="0"/>
          </p:cNvCxnSpPr>
          <p:nvPr/>
        </p:nvCxnSpPr>
        <p:spPr>
          <a:xfrm>
            <a:off x="2133600" y="2744418"/>
            <a:ext cx="0" cy="90365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6" name="Rectangle 35"/>
          <p:cNvSpPr/>
          <p:nvPr/>
        </p:nvSpPr>
        <p:spPr>
          <a:xfrm>
            <a:off x="3238500" y="1371599"/>
            <a:ext cx="990600" cy="609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smtClean="0">
                <a:solidFill>
                  <a:schemeClr val="tx1"/>
                </a:solidFill>
              </a:rPr>
              <a:t>Electric</a:t>
            </a:r>
          </a:p>
          <a:p>
            <a:pPr algn="ctr"/>
            <a:r>
              <a:rPr lang="en-US" sz="900" smtClean="0">
                <a:solidFill>
                  <a:schemeClr val="tx1"/>
                </a:solidFill>
              </a:rPr>
              <a:t>Field</a:t>
            </a:r>
          </a:p>
          <a:p>
            <a:pPr algn="ctr"/>
            <a:r>
              <a:rPr lang="en-US" sz="900" smtClean="0">
                <a:solidFill>
                  <a:schemeClr val="tx1"/>
                </a:solidFill>
              </a:rPr>
              <a:t>In</a:t>
            </a:r>
          </a:p>
          <a:p>
            <a:pPr algn="ctr"/>
            <a:r>
              <a:rPr lang="en-US" sz="900" smtClean="0">
                <a:solidFill>
                  <a:schemeClr val="tx1"/>
                </a:solidFill>
              </a:rPr>
              <a:t>Deposit</a:t>
            </a:r>
            <a:endParaRPr lang="en-US" sz="900">
              <a:solidFill>
                <a:schemeClr val="tx1"/>
              </a:solidFill>
            </a:endParaRPr>
          </a:p>
        </p:txBody>
      </p:sp>
      <p:cxnSp>
        <p:nvCxnSpPr>
          <p:cNvPr id="38" name="Shape 37"/>
          <p:cNvCxnSpPr>
            <a:stCxn id="36" idx="0"/>
          </p:cNvCxnSpPr>
          <p:nvPr/>
        </p:nvCxnSpPr>
        <p:spPr>
          <a:xfrm rot="16200000" flipV="1">
            <a:off x="2952750" y="590548"/>
            <a:ext cx="457200" cy="1104901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flipH="1">
            <a:off x="2628900" y="609599"/>
            <a:ext cx="17526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44" name="Rectangle 43"/>
          <p:cNvSpPr/>
          <p:nvPr/>
        </p:nvSpPr>
        <p:spPr>
          <a:xfrm>
            <a:off x="3238500" y="2895599"/>
            <a:ext cx="990600" cy="609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smtClean="0">
                <a:solidFill>
                  <a:schemeClr val="tx1"/>
                </a:solidFill>
              </a:rPr>
              <a:t>Particle Collection</a:t>
            </a:r>
            <a:endParaRPr lang="en-US" sz="900">
              <a:solidFill>
                <a:schemeClr val="tx1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3238500" y="4343399"/>
            <a:ext cx="990600" cy="609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smtClean="0">
                <a:solidFill>
                  <a:schemeClr val="tx1"/>
                </a:solidFill>
              </a:rPr>
              <a:t>Space Charge</a:t>
            </a:r>
            <a:endParaRPr lang="en-US" sz="900">
              <a:solidFill>
                <a:schemeClr val="tx1"/>
              </a:solidFill>
            </a:endParaRPr>
          </a:p>
        </p:txBody>
      </p:sp>
      <p:cxnSp>
        <p:nvCxnSpPr>
          <p:cNvPr id="47" name="Elbow Connector 46"/>
          <p:cNvCxnSpPr>
            <a:stCxn id="45" idx="1"/>
            <a:endCxn id="17" idx="3"/>
          </p:cNvCxnSpPr>
          <p:nvPr/>
        </p:nvCxnSpPr>
        <p:spPr>
          <a:xfrm rot="10800000" flipV="1">
            <a:off x="2628900" y="4648199"/>
            <a:ext cx="609600" cy="800100"/>
          </a:xfrm>
          <a:prstGeom prst="bentConnector3">
            <a:avLst>
              <a:gd name="adj1" fmla="val 50000"/>
            </a:avLst>
          </a:prstGeom>
          <a:ln>
            <a:headEnd type="arrow" w="med" len="med"/>
            <a:tailEnd type="arrow" w="med" len="med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>
            <a:off x="2933700" y="1142999"/>
            <a:ext cx="0" cy="350520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>
          <a:xfrm flipH="1">
            <a:off x="2628900" y="3962399"/>
            <a:ext cx="3048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 flipH="1">
            <a:off x="2628900" y="1142999"/>
            <a:ext cx="3048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75" name="Shape 74"/>
          <p:cNvCxnSpPr>
            <a:endCxn id="45" idx="2"/>
          </p:cNvCxnSpPr>
          <p:nvPr/>
        </p:nvCxnSpPr>
        <p:spPr>
          <a:xfrm flipV="1">
            <a:off x="2628900" y="4952999"/>
            <a:ext cx="1104900" cy="762000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/>
          <p:nvPr/>
        </p:nvCxnSpPr>
        <p:spPr>
          <a:xfrm flipV="1">
            <a:off x="3390900" y="3505199"/>
            <a:ext cx="0" cy="228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 flipH="1">
            <a:off x="2628900" y="3733799"/>
            <a:ext cx="762000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2" name="Straight Arrow Connector 91"/>
          <p:cNvCxnSpPr/>
          <p:nvPr/>
        </p:nvCxnSpPr>
        <p:spPr>
          <a:xfrm>
            <a:off x="3390900" y="1981199"/>
            <a:ext cx="0" cy="914400"/>
          </a:xfrm>
          <a:prstGeom prst="straightConnector1">
            <a:avLst/>
          </a:prstGeom>
          <a:ln>
            <a:headEnd type="arrow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4" name="Straight Arrow Connector 93"/>
          <p:cNvCxnSpPr/>
          <p:nvPr/>
        </p:nvCxnSpPr>
        <p:spPr>
          <a:xfrm flipV="1">
            <a:off x="4076700" y="1981199"/>
            <a:ext cx="0" cy="914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/>
          <p:nvPr/>
        </p:nvCxnSpPr>
        <p:spPr>
          <a:xfrm flipV="1">
            <a:off x="4076700" y="3505199"/>
            <a:ext cx="0" cy="838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9" name="Straight Arrow Connector 98"/>
          <p:cNvCxnSpPr/>
          <p:nvPr/>
        </p:nvCxnSpPr>
        <p:spPr>
          <a:xfrm flipH="1">
            <a:off x="2628900" y="4190999"/>
            <a:ext cx="7620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/>
          <p:nvPr/>
        </p:nvCxnSpPr>
        <p:spPr>
          <a:xfrm>
            <a:off x="3390900" y="4190999"/>
            <a:ext cx="0" cy="15240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07" name="Rectangle 106"/>
          <p:cNvSpPr/>
          <p:nvPr/>
        </p:nvSpPr>
        <p:spPr>
          <a:xfrm>
            <a:off x="3086100" y="609599"/>
            <a:ext cx="685800" cy="3047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27432" rtlCol="0" anchor="ctr"/>
          <a:lstStyle/>
          <a:p>
            <a:pPr algn="r"/>
            <a:r>
              <a:rPr lang="en-US" sz="900" smtClean="0">
                <a:solidFill>
                  <a:schemeClr val="tx1"/>
                </a:solidFill>
              </a:rPr>
              <a:t>Resistivity</a:t>
            </a:r>
          </a:p>
        </p:txBody>
      </p:sp>
      <p:cxnSp>
        <p:nvCxnSpPr>
          <p:cNvPr id="110" name="Shape 109"/>
          <p:cNvCxnSpPr>
            <a:stCxn id="107" idx="3"/>
          </p:cNvCxnSpPr>
          <p:nvPr/>
        </p:nvCxnSpPr>
        <p:spPr>
          <a:xfrm>
            <a:off x="3771900" y="761999"/>
            <a:ext cx="228600" cy="609600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5" name="Rectangle 114"/>
          <p:cNvSpPr/>
          <p:nvPr/>
        </p:nvSpPr>
        <p:spPr>
          <a:xfrm>
            <a:off x="4762500" y="2134818"/>
            <a:ext cx="990600" cy="609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smtClean="0">
                <a:solidFill>
                  <a:schemeClr val="tx1"/>
                </a:solidFill>
              </a:rPr>
              <a:t>Electric Wind</a:t>
            </a:r>
            <a:endParaRPr lang="en-US" sz="900">
              <a:solidFill>
                <a:schemeClr val="tx1"/>
              </a:solidFill>
            </a:endParaRPr>
          </a:p>
        </p:txBody>
      </p:sp>
      <p:sp>
        <p:nvSpPr>
          <p:cNvPr id="117" name="Rectangle 116"/>
          <p:cNvSpPr/>
          <p:nvPr/>
        </p:nvSpPr>
        <p:spPr>
          <a:xfrm>
            <a:off x="4762500" y="3648073"/>
            <a:ext cx="990600" cy="609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smtClean="0">
                <a:solidFill>
                  <a:schemeClr val="tx1"/>
                </a:solidFill>
              </a:rPr>
              <a:t>Particle</a:t>
            </a:r>
          </a:p>
          <a:p>
            <a:pPr algn="ctr"/>
            <a:r>
              <a:rPr lang="en-US" sz="900" smtClean="0">
                <a:solidFill>
                  <a:schemeClr val="tx1"/>
                </a:solidFill>
              </a:rPr>
              <a:t>Re-entrainment</a:t>
            </a:r>
            <a:endParaRPr lang="en-US" sz="900">
              <a:solidFill>
                <a:schemeClr val="tx1"/>
              </a:solidFill>
            </a:endParaRPr>
          </a:p>
        </p:txBody>
      </p:sp>
      <p:sp>
        <p:nvSpPr>
          <p:cNvPr id="122" name="Rectangle 121"/>
          <p:cNvSpPr/>
          <p:nvPr/>
        </p:nvSpPr>
        <p:spPr>
          <a:xfrm>
            <a:off x="6286500" y="1371599"/>
            <a:ext cx="990600" cy="609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smtClean="0">
                <a:solidFill>
                  <a:schemeClr val="tx1"/>
                </a:solidFill>
              </a:rPr>
              <a:t>Particle Retaining Force</a:t>
            </a:r>
            <a:endParaRPr lang="en-US" sz="900">
              <a:solidFill>
                <a:schemeClr val="tx1"/>
              </a:solidFill>
            </a:endParaRPr>
          </a:p>
        </p:txBody>
      </p:sp>
      <p:sp>
        <p:nvSpPr>
          <p:cNvPr id="123" name="Rectangle 122"/>
          <p:cNvSpPr/>
          <p:nvPr/>
        </p:nvSpPr>
        <p:spPr>
          <a:xfrm>
            <a:off x="6286500" y="4343399"/>
            <a:ext cx="990600" cy="609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smtClean="0">
                <a:solidFill>
                  <a:schemeClr val="tx1"/>
                </a:solidFill>
              </a:rPr>
              <a:t>Dust Removal</a:t>
            </a:r>
            <a:endParaRPr lang="en-US" sz="900">
              <a:solidFill>
                <a:schemeClr val="tx1"/>
              </a:solidFill>
            </a:endParaRPr>
          </a:p>
        </p:txBody>
      </p:sp>
      <p:sp>
        <p:nvSpPr>
          <p:cNvPr id="124" name="Rectangle 123"/>
          <p:cNvSpPr/>
          <p:nvPr/>
        </p:nvSpPr>
        <p:spPr>
          <a:xfrm>
            <a:off x="4762500" y="5029199"/>
            <a:ext cx="1066800" cy="1066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smtClean="0">
                <a:solidFill>
                  <a:schemeClr val="tx1"/>
                </a:solidFill>
              </a:rPr>
              <a:t>Dust Load</a:t>
            </a:r>
          </a:p>
          <a:p>
            <a:pPr algn="ctr"/>
            <a:r>
              <a:rPr lang="en-US" sz="900" smtClean="0">
                <a:solidFill>
                  <a:schemeClr val="tx1"/>
                </a:solidFill>
              </a:rPr>
              <a:t>Plate Design</a:t>
            </a:r>
          </a:p>
          <a:p>
            <a:pPr algn="ctr"/>
            <a:r>
              <a:rPr lang="en-US" sz="900" smtClean="0">
                <a:solidFill>
                  <a:schemeClr val="tx1"/>
                </a:solidFill>
              </a:rPr>
              <a:t>Hopper Design</a:t>
            </a:r>
          </a:p>
          <a:p>
            <a:pPr algn="ctr"/>
            <a:r>
              <a:rPr lang="en-US" sz="900" smtClean="0">
                <a:solidFill>
                  <a:schemeClr val="tx1"/>
                </a:solidFill>
              </a:rPr>
              <a:t>Gas Velocity</a:t>
            </a:r>
          </a:p>
          <a:p>
            <a:pPr algn="ctr"/>
            <a:r>
              <a:rPr lang="en-US" sz="900" smtClean="0">
                <a:solidFill>
                  <a:schemeClr val="tx1"/>
                </a:solidFill>
              </a:rPr>
              <a:t>Gas Distribution</a:t>
            </a:r>
          </a:p>
          <a:p>
            <a:pPr algn="ctr"/>
            <a:r>
              <a:rPr lang="en-US" sz="900" smtClean="0">
                <a:solidFill>
                  <a:schemeClr val="tx1"/>
                </a:solidFill>
              </a:rPr>
              <a:t>Rapping Force</a:t>
            </a:r>
          </a:p>
          <a:p>
            <a:pPr algn="ctr"/>
            <a:r>
              <a:rPr lang="en-US" sz="900" smtClean="0">
                <a:solidFill>
                  <a:schemeClr val="tx1"/>
                </a:solidFill>
              </a:rPr>
              <a:t>Rapping Interval</a:t>
            </a:r>
          </a:p>
        </p:txBody>
      </p:sp>
      <p:sp>
        <p:nvSpPr>
          <p:cNvPr id="125" name="Rectangle 124"/>
          <p:cNvSpPr/>
          <p:nvPr/>
        </p:nvSpPr>
        <p:spPr>
          <a:xfrm>
            <a:off x="6238640" y="5181599"/>
            <a:ext cx="1143000" cy="4648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smtClean="0">
                <a:solidFill>
                  <a:schemeClr val="tx1"/>
                </a:solidFill>
              </a:rPr>
              <a:t>Particle Size</a:t>
            </a:r>
          </a:p>
          <a:p>
            <a:pPr algn="ctr"/>
            <a:r>
              <a:rPr lang="en-US" sz="900" smtClean="0">
                <a:solidFill>
                  <a:schemeClr val="tx1"/>
                </a:solidFill>
              </a:rPr>
              <a:t>Dust Properties</a:t>
            </a:r>
          </a:p>
          <a:p>
            <a:pPr algn="ctr"/>
            <a:r>
              <a:rPr lang="en-US" sz="900" smtClean="0">
                <a:solidFill>
                  <a:schemeClr val="tx1"/>
                </a:solidFill>
              </a:rPr>
              <a:t>Temperature</a:t>
            </a:r>
          </a:p>
        </p:txBody>
      </p:sp>
      <p:sp>
        <p:nvSpPr>
          <p:cNvPr id="126" name="Rectangle 125"/>
          <p:cNvSpPr/>
          <p:nvPr/>
        </p:nvSpPr>
        <p:spPr>
          <a:xfrm>
            <a:off x="7658100" y="4381499"/>
            <a:ext cx="12954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91440" rtlCol="0" anchor="ctr"/>
          <a:lstStyle/>
          <a:p>
            <a:r>
              <a:rPr lang="en-US" sz="900" smtClean="0">
                <a:solidFill>
                  <a:schemeClr val="tx1"/>
                </a:solidFill>
              </a:rPr>
              <a:t>Gas &amp; Uncollected Dust</a:t>
            </a:r>
          </a:p>
        </p:txBody>
      </p:sp>
      <p:sp>
        <p:nvSpPr>
          <p:cNvPr id="127" name="Rectangle 126"/>
          <p:cNvSpPr/>
          <p:nvPr/>
        </p:nvSpPr>
        <p:spPr>
          <a:xfrm>
            <a:off x="7645400" y="4705349"/>
            <a:ext cx="89854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27432" rtlCol="0" anchor="ctr"/>
          <a:lstStyle/>
          <a:p>
            <a:r>
              <a:rPr lang="en-US" sz="900" smtClean="0">
                <a:solidFill>
                  <a:schemeClr val="tx1"/>
                </a:solidFill>
              </a:rPr>
              <a:t>Collected Dust</a:t>
            </a:r>
          </a:p>
        </p:txBody>
      </p:sp>
      <p:sp>
        <p:nvSpPr>
          <p:cNvPr id="128" name="Rectangle 127"/>
          <p:cNvSpPr/>
          <p:nvPr/>
        </p:nvSpPr>
        <p:spPr>
          <a:xfrm>
            <a:off x="6073137" y="815339"/>
            <a:ext cx="1474005" cy="3276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91440" rtlCol="0" anchor="ctr"/>
          <a:lstStyle/>
          <a:p>
            <a:pPr algn="ctr"/>
            <a:r>
              <a:rPr lang="en-US" sz="900" smtClean="0">
                <a:solidFill>
                  <a:schemeClr val="tx1"/>
                </a:solidFill>
              </a:rPr>
              <a:t>Van </a:t>
            </a:r>
            <a:r>
              <a:rPr lang="en-US" sz="900" err="1" smtClean="0">
                <a:solidFill>
                  <a:schemeClr val="tx1"/>
                </a:solidFill>
              </a:rPr>
              <a:t>Der</a:t>
            </a:r>
            <a:r>
              <a:rPr lang="en-US" sz="900" smtClean="0">
                <a:solidFill>
                  <a:schemeClr val="tx1"/>
                </a:solidFill>
              </a:rPr>
              <a:t> Waals, Molecular &amp; Mechanical</a:t>
            </a:r>
          </a:p>
        </p:txBody>
      </p:sp>
      <p:cxnSp>
        <p:nvCxnSpPr>
          <p:cNvPr id="132" name="Shape 131"/>
          <p:cNvCxnSpPr>
            <a:stCxn id="45" idx="3"/>
          </p:cNvCxnSpPr>
          <p:nvPr/>
        </p:nvCxnSpPr>
        <p:spPr>
          <a:xfrm flipV="1">
            <a:off x="4229100" y="609599"/>
            <a:ext cx="152400" cy="4038600"/>
          </a:xfrm>
          <a:prstGeom prst="bentConnector2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44" name="Straight Arrow Connector 143"/>
          <p:cNvCxnSpPr/>
          <p:nvPr/>
        </p:nvCxnSpPr>
        <p:spPr>
          <a:xfrm>
            <a:off x="1257300" y="3962399"/>
            <a:ext cx="3810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3" name="Straight Arrow Connector 162"/>
          <p:cNvCxnSpPr/>
          <p:nvPr/>
        </p:nvCxnSpPr>
        <p:spPr>
          <a:xfrm>
            <a:off x="1790700" y="1295399"/>
            <a:ext cx="0" cy="838200"/>
          </a:xfrm>
          <a:prstGeom prst="straightConnector1">
            <a:avLst/>
          </a:prstGeom>
          <a:ln>
            <a:headEnd type="arrow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4" name="Straight Arrow Connector 163"/>
          <p:cNvCxnSpPr/>
          <p:nvPr/>
        </p:nvCxnSpPr>
        <p:spPr>
          <a:xfrm flipH="1">
            <a:off x="4229100" y="3047999"/>
            <a:ext cx="7620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65" name="Straight Connector 164"/>
          <p:cNvCxnSpPr/>
          <p:nvPr/>
        </p:nvCxnSpPr>
        <p:spPr>
          <a:xfrm flipV="1">
            <a:off x="4991100" y="2744418"/>
            <a:ext cx="0" cy="303581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69" name="Elbow Connector 168"/>
          <p:cNvCxnSpPr/>
          <p:nvPr/>
        </p:nvCxnSpPr>
        <p:spPr>
          <a:xfrm rot="10800000" flipV="1">
            <a:off x="4229100" y="4257673"/>
            <a:ext cx="762000" cy="619126"/>
          </a:xfrm>
          <a:prstGeom prst="bentConnector3">
            <a:avLst>
              <a:gd name="adj1" fmla="val 0"/>
            </a:avLst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1" name="Straight Arrow Connector 170"/>
          <p:cNvCxnSpPr/>
          <p:nvPr/>
        </p:nvCxnSpPr>
        <p:spPr>
          <a:xfrm flipV="1">
            <a:off x="5292240" y="4267199"/>
            <a:ext cx="0" cy="762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8" name="Straight Arrow Connector 177"/>
          <p:cNvCxnSpPr/>
          <p:nvPr/>
        </p:nvCxnSpPr>
        <p:spPr>
          <a:xfrm flipV="1">
            <a:off x="5595820" y="4267199"/>
            <a:ext cx="0" cy="381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0" name="Straight Connector 179"/>
          <p:cNvCxnSpPr>
            <a:stCxn id="123" idx="1"/>
          </p:cNvCxnSpPr>
          <p:nvPr/>
        </p:nvCxnSpPr>
        <p:spPr>
          <a:xfrm flipH="1">
            <a:off x="5595820" y="4648199"/>
            <a:ext cx="69068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6" name="Straight Arrow Connector 185"/>
          <p:cNvCxnSpPr/>
          <p:nvPr/>
        </p:nvCxnSpPr>
        <p:spPr>
          <a:xfrm flipV="1">
            <a:off x="6810140" y="4952999"/>
            <a:ext cx="0" cy="22006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9" name="Straight Arrow Connector 188"/>
          <p:cNvCxnSpPr/>
          <p:nvPr/>
        </p:nvCxnSpPr>
        <p:spPr>
          <a:xfrm>
            <a:off x="7277100" y="4495799"/>
            <a:ext cx="3810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0" name="Straight Arrow Connector 189"/>
          <p:cNvCxnSpPr/>
          <p:nvPr/>
        </p:nvCxnSpPr>
        <p:spPr>
          <a:xfrm>
            <a:off x="7264400" y="4819649"/>
            <a:ext cx="3810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1" name="Straight Arrow Connector 190"/>
          <p:cNvCxnSpPr>
            <a:endCxn id="123" idx="0"/>
          </p:cNvCxnSpPr>
          <p:nvPr/>
        </p:nvCxnSpPr>
        <p:spPr>
          <a:xfrm flipH="1">
            <a:off x="6781800" y="1991944"/>
            <a:ext cx="28340" cy="235145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3" name="Straight Arrow Connector 192"/>
          <p:cNvCxnSpPr/>
          <p:nvPr/>
        </p:nvCxnSpPr>
        <p:spPr>
          <a:xfrm>
            <a:off x="4229100" y="3275684"/>
            <a:ext cx="25527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5" name="Rectangle 194"/>
          <p:cNvSpPr/>
          <p:nvPr/>
        </p:nvSpPr>
        <p:spPr>
          <a:xfrm>
            <a:off x="4381500" y="1737209"/>
            <a:ext cx="98572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27432" rtlCol="0" anchor="ctr"/>
          <a:lstStyle/>
          <a:p>
            <a:pPr algn="r"/>
            <a:r>
              <a:rPr lang="en-US" sz="900" smtClean="0">
                <a:solidFill>
                  <a:schemeClr val="tx1"/>
                </a:solidFill>
              </a:rPr>
              <a:t>Gas Velocity</a:t>
            </a:r>
          </a:p>
        </p:txBody>
      </p:sp>
      <p:cxnSp>
        <p:nvCxnSpPr>
          <p:cNvPr id="196" name="Shape 195"/>
          <p:cNvCxnSpPr>
            <a:stCxn id="195" idx="3"/>
          </p:cNvCxnSpPr>
          <p:nvPr/>
        </p:nvCxnSpPr>
        <p:spPr>
          <a:xfrm>
            <a:off x="5367220" y="1851509"/>
            <a:ext cx="228600" cy="285750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9" name="Straight Arrow Connector 198"/>
          <p:cNvCxnSpPr>
            <a:stCxn id="13" idx="3"/>
            <a:endCxn id="115" idx="1"/>
          </p:cNvCxnSpPr>
          <p:nvPr/>
        </p:nvCxnSpPr>
        <p:spPr>
          <a:xfrm flipV="1">
            <a:off x="2628900" y="2439618"/>
            <a:ext cx="2133600" cy="122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02" name="Straight Arrow Connector 201"/>
          <p:cNvCxnSpPr/>
          <p:nvPr/>
        </p:nvCxnSpPr>
        <p:spPr>
          <a:xfrm>
            <a:off x="5519925" y="2744418"/>
            <a:ext cx="0" cy="90365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209" name="Rectangle 208"/>
          <p:cNvSpPr/>
          <p:nvPr/>
        </p:nvSpPr>
        <p:spPr>
          <a:xfrm>
            <a:off x="2933700" y="6199166"/>
            <a:ext cx="3848100" cy="4933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27432" rtlCol="0" anchor="ctr"/>
          <a:lstStyle/>
          <a:p>
            <a:r>
              <a:rPr lang="en-US" sz="1000" b="1" smtClean="0">
                <a:solidFill>
                  <a:schemeClr val="tx1"/>
                </a:solidFill>
              </a:rPr>
              <a:t>Figure 1.1. Electrostatic Precipitator System Model</a:t>
            </a:r>
          </a:p>
          <a:p>
            <a:r>
              <a:rPr lang="en-US" sz="900" smtClean="0">
                <a:solidFill>
                  <a:schemeClr val="tx1"/>
                </a:solidFill>
              </a:rPr>
              <a:t>Source:  EPA-650/2-74-132</a:t>
            </a:r>
          </a:p>
          <a:p>
            <a:r>
              <a:rPr lang="en-US" sz="900" smtClean="0">
                <a:solidFill>
                  <a:schemeClr val="tx1"/>
                </a:solidFill>
              </a:rPr>
              <a:t>Recreated via www.ppcair.com</a:t>
            </a:r>
          </a:p>
        </p:txBody>
      </p:sp>
      <p:cxnSp>
        <p:nvCxnSpPr>
          <p:cNvPr id="211" name="Straight Arrow Connector 210"/>
          <p:cNvCxnSpPr/>
          <p:nvPr/>
        </p:nvCxnSpPr>
        <p:spPr>
          <a:xfrm>
            <a:off x="1257300" y="914399"/>
            <a:ext cx="3810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2" name="Straight Arrow Connector 211"/>
          <p:cNvCxnSpPr/>
          <p:nvPr/>
        </p:nvCxnSpPr>
        <p:spPr>
          <a:xfrm>
            <a:off x="1260035" y="2491740"/>
            <a:ext cx="3810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6" name="Straight Arrow Connector 215"/>
          <p:cNvCxnSpPr/>
          <p:nvPr/>
        </p:nvCxnSpPr>
        <p:spPr>
          <a:xfrm>
            <a:off x="6810140" y="1142999"/>
            <a:ext cx="0" cy="228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8" name="Straight Arrow Connector 217"/>
          <p:cNvCxnSpPr>
            <a:endCxn id="122" idx="1"/>
          </p:cNvCxnSpPr>
          <p:nvPr/>
        </p:nvCxnSpPr>
        <p:spPr>
          <a:xfrm>
            <a:off x="4229099" y="1676399"/>
            <a:ext cx="2057401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0" name="Rectangle 219"/>
          <p:cNvSpPr/>
          <p:nvPr/>
        </p:nvSpPr>
        <p:spPr>
          <a:xfrm>
            <a:off x="114300" y="2895599"/>
            <a:ext cx="1143000" cy="5312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900" smtClean="0">
                <a:solidFill>
                  <a:schemeClr val="tx1"/>
                </a:solidFill>
              </a:rPr>
              <a:t>Gas Velocity</a:t>
            </a:r>
          </a:p>
          <a:p>
            <a:pPr algn="r"/>
            <a:r>
              <a:rPr lang="en-US" sz="900" smtClean="0">
                <a:solidFill>
                  <a:schemeClr val="tx1"/>
                </a:solidFill>
              </a:rPr>
              <a:t>Velocity Distribution</a:t>
            </a:r>
          </a:p>
          <a:p>
            <a:pPr algn="r"/>
            <a:r>
              <a:rPr lang="en-US" sz="900" smtClean="0">
                <a:solidFill>
                  <a:schemeClr val="tx1"/>
                </a:solidFill>
              </a:rPr>
              <a:t>Collection Area</a:t>
            </a:r>
          </a:p>
          <a:p>
            <a:pPr algn="r"/>
            <a:r>
              <a:rPr lang="en-US" sz="900" smtClean="0">
                <a:solidFill>
                  <a:schemeClr val="tx1"/>
                </a:solidFill>
              </a:rPr>
              <a:t>Volume Flow</a:t>
            </a:r>
          </a:p>
        </p:txBody>
      </p:sp>
      <p:cxnSp>
        <p:nvCxnSpPr>
          <p:cNvPr id="222" name="Straight Arrow Connector 221"/>
          <p:cNvCxnSpPr/>
          <p:nvPr/>
        </p:nvCxnSpPr>
        <p:spPr>
          <a:xfrm flipV="1">
            <a:off x="1260035" y="3201316"/>
            <a:ext cx="1978465" cy="122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24" name="Straight Arrow Connector 223"/>
          <p:cNvCxnSpPr/>
          <p:nvPr/>
        </p:nvCxnSpPr>
        <p:spPr>
          <a:xfrm flipV="1">
            <a:off x="2476500" y="4257673"/>
            <a:ext cx="0" cy="771526"/>
          </a:xfrm>
          <a:prstGeom prst="straightConnector1">
            <a:avLst/>
          </a:prstGeom>
          <a:ln>
            <a:headEnd type="arrow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5" name="Straight Arrow Connector 224"/>
          <p:cNvCxnSpPr/>
          <p:nvPr/>
        </p:nvCxnSpPr>
        <p:spPr>
          <a:xfrm>
            <a:off x="1790700" y="4267199"/>
            <a:ext cx="0" cy="762000"/>
          </a:xfrm>
          <a:prstGeom prst="straightConnector1">
            <a:avLst/>
          </a:prstGeom>
          <a:ln>
            <a:headEnd type="arrow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146</Words>
  <Application>Microsoft Office PowerPoint</Application>
  <PresentationFormat>On-screen Show (4:3)</PresentationFormat>
  <Paragraphs>63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PPC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Link Landers</dc:creator>
  <cp:lastModifiedBy>Link Landers</cp:lastModifiedBy>
  <cp:revision>13</cp:revision>
  <dcterms:created xsi:type="dcterms:W3CDTF">2016-04-25T17:56:55Z</dcterms:created>
  <dcterms:modified xsi:type="dcterms:W3CDTF">2016-04-25T19:36:54Z</dcterms:modified>
</cp:coreProperties>
</file>